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0" roundtripDataSignature="AMtx7mglMVoJpiuemnHHOMBD+wxccUFW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5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7.png"/><Relationship Id="rId4" Type="http://schemas.openxmlformats.org/officeDocument/2006/relationships/image" Target="../media/image28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Relationship Id="rId4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Relationship Id="rId5" Type="http://schemas.openxmlformats.org/officeDocument/2006/relationships/image" Target="../media/image58.png"/><Relationship Id="rId6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image" Target="../media/image13.png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title"/>
          </p:nvPr>
        </p:nvSpPr>
        <p:spPr>
          <a:xfrm>
            <a:off x="768900" y="2426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Context Free Grammar (CFG) and  Languages(CFL)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5966" y="0"/>
            <a:ext cx="565711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11553"/>
            <a:ext cx="3401785" cy="106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440" y="1908404"/>
            <a:ext cx="2323954" cy="158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907573"/>
            <a:ext cx="4460488" cy="564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Write CFG For given Language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/>
          <p:nvPr/>
        </p:nvSpPr>
        <p:spPr>
          <a:xfrm>
            <a:off x="141514" y="0"/>
            <a:ext cx="8773886" cy="140425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991" y="167268"/>
            <a:ext cx="8385716" cy="109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543" y="1425233"/>
            <a:ext cx="7570633" cy="102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8600" y="2502221"/>
            <a:ext cx="7307534" cy="94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6035" y="3733801"/>
            <a:ext cx="6987765" cy="653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6416" y="4504628"/>
            <a:ext cx="4501526" cy="63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/>
          <p:nvPr/>
        </p:nvSpPr>
        <p:spPr>
          <a:xfrm>
            <a:off x="315686" y="304800"/>
            <a:ext cx="7935685" cy="112122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858" y="555172"/>
            <a:ext cx="7460166" cy="62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825" y="1871811"/>
            <a:ext cx="8001946" cy="1807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879" y="3472542"/>
            <a:ext cx="6848807" cy="1496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/>
        </p:nvSpPr>
        <p:spPr>
          <a:xfrm>
            <a:off x="623400" y="425331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Exercises</a:t>
            </a:r>
            <a:endParaRPr/>
          </a:p>
        </p:txBody>
      </p:sp>
      <p:pic>
        <p:nvPicPr>
          <p:cNvPr id="146" name="Google Shape;14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045" y="1199470"/>
            <a:ext cx="47720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7438" y="1981880"/>
            <a:ext cx="1362075" cy="30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938" y="2549299"/>
            <a:ext cx="389572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7750" y="3073175"/>
            <a:ext cx="2787422" cy="29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/>
          <p:nvPr>
            <p:ph type="title"/>
          </p:nvPr>
        </p:nvSpPr>
        <p:spPr>
          <a:xfrm>
            <a:off x="446047" y="926074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. </a:t>
            </a:r>
            <a:r>
              <a:rPr lang="en-US" sz="1400"/>
              <a:t>Give a context-free grammar (CFG) for each of the following languages over the alphabet Σ = {a, b}:</a:t>
            </a:r>
            <a:endParaRPr/>
          </a:p>
        </p:txBody>
      </p:sp>
      <p:sp>
        <p:nvSpPr>
          <p:cNvPr id="155" name="Google Shape;155;p15"/>
          <p:cNvSpPr txBox="1"/>
          <p:nvPr/>
        </p:nvSpPr>
        <p:spPr>
          <a:xfrm>
            <a:off x="623400" y="425331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Exercises</a:t>
            </a:r>
            <a:endParaRPr/>
          </a:p>
        </p:txBody>
      </p:sp>
      <p:pic>
        <p:nvPicPr>
          <p:cNvPr id="156" name="Google Shape;1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681" y="1757363"/>
            <a:ext cx="5386997" cy="59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3571" y="2258106"/>
            <a:ext cx="16764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8069" y="3094945"/>
            <a:ext cx="5720443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80620" y="3690938"/>
            <a:ext cx="242887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/>
          <p:nvPr/>
        </p:nvSpPr>
        <p:spPr>
          <a:xfrm>
            <a:off x="685800" y="838200"/>
            <a:ext cx="7217229" cy="12954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743" y="940935"/>
            <a:ext cx="6901543" cy="102937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/>
          <p:cNvSpPr txBox="1"/>
          <p:nvPr/>
        </p:nvSpPr>
        <p:spPr>
          <a:xfrm>
            <a:off x="322585" y="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Example1 : Write CFG</a:t>
            </a:r>
            <a:endParaRPr/>
          </a:p>
        </p:txBody>
      </p:sp>
      <p:grpSp>
        <p:nvGrpSpPr>
          <p:cNvPr id="167" name="Google Shape;167;p16"/>
          <p:cNvGrpSpPr/>
          <p:nvPr/>
        </p:nvGrpSpPr>
        <p:grpSpPr>
          <a:xfrm>
            <a:off x="1382486" y="2558143"/>
            <a:ext cx="5236028" cy="1861457"/>
            <a:chOff x="1382486" y="2558143"/>
            <a:chExt cx="5236028" cy="1861457"/>
          </a:xfrm>
        </p:grpSpPr>
        <p:sp>
          <p:nvSpPr>
            <p:cNvPr id="168" name="Google Shape;168;p16"/>
            <p:cNvSpPr/>
            <p:nvPr/>
          </p:nvSpPr>
          <p:spPr>
            <a:xfrm>
              <a:off x="1382486" y="2558143"/>
              <a:ext cx="5236028" cy="1861457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9" name="Google Shape;169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36259" y="2764971"/>
              <a:ext cx="4840741" cy="1447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/>
          <p:nvPr/>
        </p:nvSpPr>
        <p:spPr>
          <a:xfrm>
            <a:off x="163286" y="1001485"/>
            <a:ext cx="8697686" cy="395151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176" name="Google Shape;1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915" y="1230086"/>
            <a:ext cx="8381956" cy="35572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7"/>
          <p:cNvGrpSpPr/>
          <p:nvPr/>
        </p:nvGrpSpPr>
        <p:grpSpPr>
          <a:xfrm>
            <a:off x="2710543" y="0"/>
            <a:ext cx="2558143" cy="849086"/>
            <a:chOff x="1382486" y="2558143"/>
            <a:chExt cx="5236028" cy="1861457"/>
          </a:xfrm>
        </p:grpSpPr>
        <p:sp>
          <p:nvSpPr>
            <p:cNvPr id="178" name="Google Shape;178;p17"/>
            <p:cNvSpPr/>
            <p:nvPr/>
          </p:nvSpPr>
          <p:spPr>
            <a:xfrm>
              <a:off x="1382486" y="2558143"/>
              <a:ext cx="5236028" cy="1861457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9" name="Google Shape;179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36259" y="2764971"/>
              <a:ext cx="4840741" cy="1447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type="title"/>
          </p:nvPr>
        </p:nvSpPr>
        <p:spPr>
          <a:xfrm>
            <a:off x="191957" y="44179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Example 2 : Write CFG</a:t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544286" y="1360714"/>
            <a:ext cx="7293428" cy="92528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751114" y="1524000"/>
            <a:ext cx="64225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 CFG containing substring  “abb”</a:t>
            </a:r>
            <a:endParaRPr/>
          </a:p>
        </p:txBody>
      </p:sp>
      <p:sp>
        <p:nvSpPr>
          <p:cNvPr id="187" name="Google Shape;187;p18"/>
          <p:cNvSpPr txBox="1"/>
          <p:nvPr/>
        </p:nvSpPr>
        <p:spPr>
          <a:xfrm>
            <a:off x="1883228" y="2688771"/>
            <a:ext cx="338545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S🡪 XabbX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X🡪aX | bX |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0114" y="3240542"/>
            <a:ext cx="4572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888" y="1530123"/>
            <a:ext cx="149542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>
            <p:ph type="title"/>
          </p:nvPr>
        </p:nvSpPr>
        <p:spPr>
          <a:xfrm>
            <a:off x="298202" y="89899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/>
              <a:t>Write the grammar for the language represented by R.E</a:t>
            </a:r>
            <a:r>
              <a:rPr lang="en-US"/>
              <a:t>.</a:t>
            </a:r>
            <a:endParaRPr/>
          </a:p>
        </p:txBody>
      </p:sp>
      <p:pic>
        <p:nvPicPr>
          <p:cNvPr id="195" name="Google Shape;1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5454" y="1098369"/>
            <a:ext cx="2000248" cy="4082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19"/>
          <p:cNvGrpSpPr/>
          <p:nvPr/>
        </p:nvGrpSpPr>
        <p:grpSpPr>
          <a:xfrm>
            <a:off x="1621971" y="2300369"/>
            <a:ext cx="4082143" cy="1970314"/>
            <a:chOff x="1665514" y="1524000"/>
            <a:chExt cx="4082143" cy="1970314"/>
          </a:xfrm>
        </p:grpSpPr>
        <p:sp>
          <p:nvSpPr>
            <p:cNvPr id="197" name="Google Shape;197;p19"/>
            <p:cNvSpPr/>
            <p:nvPr/>
          </p:nvSpPr>
          <p:spPr>
            <a:xfrm>
              <a:off x="1665514" y="1524000"/>
              <a:ext cx="4082143" cy="1970314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8" name="Google Shape;198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98210" y="1661433"/>
              <a:ext cx="3390219" cy="16800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19"/>
          <p:cNvSpPr txBox="1"/>
          <p:nvPr/>
        </p:nvSpPr>
        <p:spPr>
          <a:xfrm>
            <a:off x="311699" y="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4 : Write CFG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/>
          <p:nvPr/>
        </p:nvSpPr>
        <p:spPr>
          <a:xfrm>
            <a:off x="293914" y="1469571"/>
            <a:ext cx="8338457" cy="21336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Context Free Language:</a:t>
            </a:r>
            <a:endParaRPr/>
          </a:p>
        </p:txBody>
      </p:sp>
      <p:sp>
        <p:nvSpPr>
          <p:cNvPr id="61" name="Google Shape;61;p2"/>
          <p:cNvSpPr txBox="1"/>
          <p:nvPr>
            <p:ph idx="1" type="body"/>
          </p:nvPr>
        </p:nvSpPr>
        <p:spPr>
          <a:xfrm>
            <a:off x="311700" y="3929743"/>
            <a:ext cx="8520600" cy="639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Definition:</a:t>
            </a:r>
            <a:r>
              <a:rPr lang="en-US"/>
              <a:t> Let </a:t>
            </a:r>
            <a:r>
              <a:rPr i="1" lang="en-US"/>
              <a:t>L</a:t>
            </a:r>
            <a:r>
              <a:rPr lang="en-US"/>
              <a:t> be a language. Then </a:t>
            </a:r>
            <a:r>
              <a:rPr i="1" lang="en-US"/>
              <a:t>L</a:t>
            </a:r>
            <a:r>
              <a:rPr lang="en-US"/>
              <a:t> is a </a:t>
            </a:r>
            <a:r>
              <a:rPr i="1" lang="en-US"/>
              <a:t>context-free language</a:t>
            </a:r>
            <a:r>
              <a:rPr lang="en-US"/>
              <a:t> if and only if there exists a context-free grammar </a:t>
            </a:r>
            <a:r>
              <a:rPr i="1" lang="en-US"/>
              <a:t>G</a:t>
            </a:r>
            <a:r>
              <a:rPr lang="en-US"/>
              <a:t> such that L = L(G).</a:t>
            </a:r>
            <a:endParaRPr/>
          </a:p>
        </p:txBody>
      </p:sp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544" y="1567542"/>
            <a:ext cx="7946571" cy="1926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grpSp>
        <p:nvGrpSpPr>
          <p:cNvPr id="205" name="Google Shape;205;p20"/>
          <p:cNvGrpSpPr/>
          <p:nvPr/>
        </p:nvGrpSpPr>
        <p:grpSpPr>
          <a:xfrm>
            <a:off x="428171" y="986971"/>
            <a:ext cx="8349343" cy="2688772"/>
            <a:chOff x="402771" y="326571"/>
            <a:chExt cx="8349343" cy="2688772"/>
          </a:xfrm>
        </p:grpSpPr>
        <p:sp>
          <p:nvSpPr>
            <p:cNvPr id="206" name="Google Shape;206;p20"/>
            <p:cNvSpPr/>
            <p:nvPr/>
          </p:nvSpPr>
          <p:spPr>
            <a:xfrm>
              <a:off x="402771" y="326571"/>
              <a:ext cx="8349343" cy="2688772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7" name="Google Shape;207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4914" y="597353"/>
              <a:ext cx="7794171" cy="21785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8" name="Google Shape;20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904258" y="1203751"/>
            <a:ext cx="5912121" cy="151060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/>
          <p:nvPr/>
        </p:nvSpPr>
        <p:spPr>
          <a:xfrm>
            <a:off x="311699" y="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5 : Write CFG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>
            <p:ph type="title"/>
          </p:nvPr>
        </p:nvSpPr>
        <p:spPr>
          <a:xfrm>
            <a:off x="189037" y="0"/>
            <a:ext cx="8520600" cy="447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Solution</a:t>
            </a:r>
            <a:endParaRPr/>
          </a:p>
        </p:txBody>
      </p:sp>
      <p:grpSp>
        <p:nvGrpSpPr>
          <p:cNvPr id="215" name="Google Shape;215;p21"/>
          <p:cNvGrpSpPr/>
          <p:nvPr/>
        </p:nvGrpSpPr>
        <p:grpSpPr>
          <a:xfrm>
            <a:off x="1371600" y="579863"/>
            <a:ext cx="6166624" cy="1839952"/>
            <a:chOff x="200722" y="524107"/>
            <a:chExt cx="6166624" cy="1839952"/>
          </a:xfrm>
        </p:grpSpPr>
        <p:sp>
          <p:nvSpPr>
            <p:cNvPr id="216" name="Google Shape;216;p21"/>
            <p:cNvSpPr/>
            <p:nvPr/>
          </p:nvSpPr>
          <p:spPr>
            <a:xfrm>
              <a:off x="200722" y="524107"/>
              <a:ext cx="6166624" cy="1839952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" name="Google Shape;217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6263" y="716626"/>
              <a:ext cx="5912121" cy="15106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21"/>
          <p:cNvGrpSpPr/>
          <p:nvPr/>
        </p:nvGrpSpPr>
        <p:grpSpPr>
          <a:xfrm>
            <a:off x="1371600" y="2910466"/>
            <a:ext cx="6345044" cy="2051824"/>
            <a:chOff x="156118" y="2642839"/>
            <a:chExt cx="6345044" cy="2051824"/>
          </a:xfrm>
        </p:grpSpPr>
        <p:sp>
          <p:nvSpPr>
            <p:cNvPr id="219" name="Google Shape;219;p21"/>
            <p:cNvSpPr/>
            <p:nvPr/>
          </p:nvSpPr>
          <p:spPr>
            <a:xfrm>
              <a:off x="156118" y="2642839"/>
              <a:ext cx="6345044" cy="2051824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0" name="Google Shape;220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4536" y="2810107"/>
              <a:ext cx="6021659" cy="17284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" name="Google Shape;22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22592" y="2486721"/>
            <a:ext cx="3899790" cy="356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>
            <p:ph type="title"/>
          </p:nvPr>
        </p:nvSpPr>
        <p:spPr>
          <a:xfrm>
            <a:off x="0" y="0"/>
            <a:ext cx="8520600" cy="591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Solution</a:t>
            </a:r>
            <a:endParaRPr/>
          </a:p>
        </p:txBody>
      </p:sp>
      <p:grpSp>
        <p:nvGrpSpPr>
          <p:cNvPr id="227" name="Google Shape;227;p22"/>
          <p:cNvGrpSpPr/>
          <p:nvPr/>
        </p:nvGrpSpPr>
        <p:grpSpPr>
          <a:xfrm>
            <a:off x="680224" y="858644"/>
            <a:ext cx="7906215" cy="3679903"/>
            <a:chOff x="680224" y="858644"/>
            <a:chExt cx="7906215" cy="3679903"/>
          </a:xfrm>
        </p:grpSpPr>
        <p:sp>
          <p:nvSpPr>
            <p:cNvPr id="228" name="Google Shape;228;p22"/>
            <p:cNvSpPr/>
            <p:nvPr/>
          </p:nvSpPr>
          <p:spPr>
            <a:xfrm>
              <a:off x="680224" y="858644"/>
              <a:ext cx="7906215" cy="3679903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9" name="Google Shape;229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7853" y="1048215"/>
              <a:ext cx="7352409" cy="325248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/>
          <p:nvPr/>
        </p:nvSpPr>
        <p:spPr>
          <a:xfrm>
            <a:off x="568712" y="289932"/>
            <a:ext cx="7527073" cy="1672683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493" y="445004"/>
            <a:ext cx="7153154" cy="127182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/>
          <p:nvPr/>
        </p:nvSpPr>
        <p:spPr>
          <a:xfrm>
            <a:off x="992459" y="3456878"/>
            <a:ext cx="6434253" cy="152771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9795" y="2096429"/>
            <a:ext cx="7132718" cy="139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5123" y="3557239"/>
            <a:ext cx="6188926" cy="136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4"/>
          <p:cNvGrpSpPr/>
          <p:nvPr/>
        </p:nvGrpSpPr>
        <p:grpSpPr>
          <a:xfrm>
            <a:off x="512064" y="1194816"/>
            <a:ext cx="8193024" cy="2401824"/>
            <a:chOff x="512064" y="1194816"/>
            <a:chExt cx="8193024" cy="2401824"/>
          </a:xfrm>
        </p:grpSpPr>
        <p:sp>
          <p:nvSpPr>
            <p:cNvPr id="244" name="Google Shape;244;p24"/>
            <p:cNvSpPr/>
            <p:nvPr/>
          </p:nvSpPr>
          <p:spPr>
            <a:xfrm>
              <a:off x="512064" y="1194816"/>
              <a:ext cx="8193024" cy="2401824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5" name="Google Shape;245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0664" y="1388937"/>
              <a:ext cx="7805928" cy="20999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/>
          <p:nvPr/>
        </p:nvSpPr>
        <p:spPr>
          <a:xfrm>
            <a:off x="707136" y="365760"/>
            <a:ext cx="7083552" cy="106070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grpSp>
        <p:nvGrpSpPr>
          <p:cNvPr id="252" name="Google Shape;252;p25"/>
          <p:cNvGrpSpPr/>
          <p:nvPr/>
        </p:nvGrpSpPr>
        <p:grpSpPr>
          <a:xfrm>
            <a:off x="353568" y="1572768"/>
            <a:ext cx="8058912" cy="2084832"/>
            <a:chOff x="353568" y="1572768"/>
            <a:chExt cx="8058912" cy="2084832"/>
          </a:xfrm>
        </p:grpSpPr>
        <p:sp>
          <p:nvSpPr>
            <p:cNvPr id="253" name="Google Shape;253;p25"/>
            <p:cNvSpPr/>
            <p:nvPr/>
          </p:nvSpPr>
          <p:spPr>
            <a:xfrm>
              <a:off x="353568" y="1572768"/>
              <a:ext cx="8058912" cy="2084832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4" name="Google Shape;254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1970" y="1755647"/>
              <a:ext cx="7734300" cy="16539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5" name="Google Shape;25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248" y="524256"/>
            <a:ext cx="6827519" cy="719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/>
          <p:nvPr/>
        </p:nvSpPr>
        <p:spPr>
          <a:xfrm>
            <a:off x="414528" y="707136"/>
            <a:ext cx="7936992" cy="109728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1" y="926592"/>
            <a:ext cx="7569518" cy="731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26"/>
          <p:cNvGrpSpPr/>
          <p:nvPr/>
        </p:nvGrpSpPr>
        <p:grpSpPr>
          <a:xfrm>
            <a:off x="475488" y="2316480"/>
            <a:ext cx="7863840" cy="1743456"/>
            <a:chOff x="475488" y="2316480"/>
            <a:chExt cx="7863840" cy="1743456"/>
          </a:xfrm>
        </p:grpSpPr>
        <p:sp>
          <p:nvSpPr>
            <p:cNvPr id="263" name="Google Shape;263;p26"/>
            <p:cNvSpPr/>
            <p:nvPr/>
          </p:nvSpPr>
          <p:spPr>
            <a:xfrm>
              <a:off x="475488" y="2316480"/>
              <a:ext cx="7863840" cy="1743456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4" name="Google Shape;264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7885" y="2450592"/>
              <a:ext cx="7548563" cy="14554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/>
          <p:nvPr/>
        </p:nvSpPr>
        <p:spPr>
          <a:xfrm>
            <a:off x="890016" y="3718560"/>
            <a:ext cx="6595872" cy="142494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621792" y="219456"/>
            <a:ext cx="7754112" cy="132892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360" y="329184"/>
            <a:ext cx="7132320" cy="1109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4291" y="1668018"/>
            <a:ext cx="5324475" cy="98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2368" y="2621280"/>
            <a:ext cx="6096000" cy="86849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7"/>
          <p:cNvSpPr txBox="1"/>
          <p:nvPr/>
        </p:nvSpPr>
        <p:spPr>
          <a:xfrm>
            <a:off x="1743456" y="2926080"/>
            <a:ext cx="7802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RE=</a:t>
            </a:r>
            <a:endParaRPr/>
          </a:p>
        </p:txBody>
      </p:sp>
      <p:pic>
        <p:nvPicPr>
          <p:cNvPr id="275" name="Google Shape;275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6313" y="3803904"/>
            <a:ext cx="6375463" cy="1187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8"/>
          <p:cNvGrpSpPr/>
          <p:nvPr/>
        </p:nvGrpSpPr>
        <p:grpSpPr>
          <a:xfrm>
            <a:off x="597408" y="292608"/>
            <a:ext cx="7912608" cy="2194560"/>
            <a:chOff x="597408" y="1414272"/>
            <a:chExt cx="7912608" cy="2194560"/>
          </a:xfrm>
        </p:grpSpPr>
        <p:sp>
          <p:nvSpPr>
            <p:cNvPr id="281" name="Google Shape;281;p28"/>
            <p:cNvSpPr/>
            <p:nvPr/>
          </p:nvSpPr>
          <p:spPr>
            <a:xfrm>
              <a:off x="597408" y="1414272"/>
              <a:ext cx="7912608" cy="219456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2" name="Google Shape;282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2488" y="1700213"/>
              <a:ext cx="7439025" cy="1743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3" name="Google Shape;283;p28"/>
          <p:cNvGrpSpPr/>
          <p:nvPr/>
        </p:nvGrpSpPr>
        <p:grpSpPr>
          <a:xfrm>
            <a:off x="241300" y="2781300"/>
            <a:ext cx="8750300" cy="1676400"/>
            <a:chOff x="241300" y="2781300"/>
            <a:chExt cx="8750300" cy="1676400"/>
          </a:xfrm>
        </p:grpSpPr>
        <p:sp>
          <p:nvSpPr>
            <p:cNvPr id="284" name="Google Shape;284;p28"/>
            <p:cNvSpPr/>
            <p:nvPr/>
          </p:nvSpPr>
          <p:spPr>
            <a:xfrm>
              <a:off x="241300" y="2781300"/>
              <a:ext cx="8750300" cy="167640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5" name="Google Shape;285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1000" y="2897188"/>
              <a:ext cx="8432800" cy="13984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/>
          <p:nvPr/>
        </p:nvSpPr>
        <p:spPr>
          <a:xfrm>
            <a:off x="743712" y="243840"/>
            <a:ext cx="7668768" cy="195072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701" y="385190"/>
            <a:ext cx="7099363" cy="1650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29"/>
          <p:cNvGrpSpPr/>
          <p:nvPr/>
        </p:nvGrpSpPr>
        <p:grpSpPr>
          <a:xfrm>
            <a:off x="304800" y="2414016"/>
            <a:ext cx="8534400" cy="2474976"/>
            <a:chOff x="304800" y="2414016"/>
            <a:chExt cx="8534400" cy="2474976"/>
          </a:xfrm>
        </p:grpSpPr>
        <p:sp>
          <p:nvSpPr>
            <p:cNvPr id="293" name="Google Shape;293;p29"/>
            <p:cNvSpPr/>
            <p:nvPr/>
          </p:nvSpPr>
          <p:spPr>
            <a:xfrm>
              <a:off x="304800" y="2414016"/>
              <a:ext cx="8534400" cy="2474976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4" name="Google Shape;294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4256" y="2584704"/>
              <a:ext cx="8046720" cy="20585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Context Free Language:</a:t>
            </a:r>
            <a:endParaRPr/>
          </a:p>
        </p:txBody>
      </p:sp>
      <p:sp>
        <p:nvSpPr>
          <p:cNvPr id="68" name="Google Shape;68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class of context-free languages generalizes over the class of regular languages, i.e., </a:t>
            </a:r>
            <a:r>
              <a:rPr lang="en-US">
                <a:solidFill>
                  <a:srgbClr val="000099"/>
                </a:solidFill>
              </a:rPr>
              <a:t>every regular language is a context-free language.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000099"/>
                </a:solidFill>
              </a:rPr>
              <a:t>The reverse of this is not true</a:t>
            </a:r>
            <a:r>
              <a:rPr lang="en-US"/>
              <a:t>, i.e., every context-free language is not necessarily regular.  For example, as we will see {0</a:t>
            </a:r>
            <a:r>
              <a:rPr baseline="30000" lang="en-US"/>
              <a:t>k</a:t>
            </a:r>
            <a:r>
              <a:rPr lang="en-US"/>
              <a:t>1</a:t>
            </a:r>
            <a:r>
              <a:rPr baseline="30000" lang="en-US"/>
              <a:t>k</a:t>
            </a:r>
            <a:r>
              <a:rPr lang="en-US"/>
              <a:t> | k≥0} is context-free but not regular.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Definition: </a:t>
            </a:r>
            <a:r>
              <a:rPr lang="en-US"/>
              <a:t>Let </a:t>
            </a:r>
            <a:r>
              <a:rPr i="1" lang="en-US"/>
              <a:t>G</a:t>
            </a:r>
            <a:r>
              <a:rPr baseline="-25000" i="1" lang="en-US"/>
              <a:t>1</a:t>
            </a:r>
            <a:r>
              <a:rPr lang="en-US"/>
              <a:t> and </a:t>
            </a:r>
            <a:r>
              <a:rPr i="1" lang="en-US"/>
              <a:t>G</a:t>
            </a:r>
            <a:r>
              <a:rPr baseline="-25000" i="1" lang="en-US"/>
              <a:t>2</a:t>
            </a:r>
            <a:r>
              <a:rPr lang="en-US"/>
              <a:t> be context-free grammars. Then </a:t>
            </a:r>
            <a:r>
              <a:rPr i="1" lang="en-US"/>
              <a:t>G1</a:t>
            </a:r>
            <a:r>
              <a:rPr lang="en-US"/>
              <a:t> and </a:t>
            </a:r>
            <a:r>
              <a:rPr i="1" lang="en-US"/>
              <a:t>G2</a:t>
            </a:r>
            <a:r>
              <a:rPr lang="en-US"/>
              <a:t> are </a:t>
            </a:r>
            <a:r>
              <a:rPr i="1" lang="en-US"/>
              <a:t>equivalent</a:t>
            </a:r>
            <a:r>
              <a:rPr lang="en-US"/>
              <a:t> if and only if L(G</a:t>
            </a:r>
            <a:r>
              <a:rPr baseline="-25000" lang="en-US"/>
              <a:t>1</a:t>
            </a:r>
            <a:r>
              <a:rPr lang="en-US"/>
              <a:t>) = L(G</a:t>
            </a:r>
            <a:r>
              <a:rPr baseline="-25000" lang="en-US"/>
              <a:t>2</a:t>
            </a:r>
            <a:r>
              <a:rPr lang="en-US"/>
              <a:t>).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/>
          <p:nvPr/>
        </p:nvSpPr>
        <p:spPr>
          <a:xfrm>
            <a:off x="487680" y="2572512"/>
            <a:ext cx="7876032" cy="199948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475488" y="402336"/>
            <a:ext cx="7839456" cy="179222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137" y="637604"/>
            <a:ext cx="737235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328" y="2723008"/>
            <a:ext cx="7388352" cy="1657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/>
          <p:nvPr/>
        </p:nvSpPr>
        <p:spPr>
          <a:xfrm>
            <a:off x="718457" y="707571"/>
            <a:ext cx="7456714" cy="13716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1"/>
          <p:cNvSpPr txBox="1"/>
          <p:nvPr>
            <p:ph type="title"/>
          </p:nvPr>
        </p:nvSpPr>
        <p:spPr>
          <a:xfrm>
            <a:off x="311699" y="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Example 3 : Write CFG</a:t>
            </a:r>
            <a:endParaRPr/>
          </a:p>
        </p:txBody>
      </p:sp>
      <p:pic>
        <p:nvPicPr>
          <p:cNvPr id="309" name="Google Shape;3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656" y="796701"/>
            <a:ext cx="7057344" cy="110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0" name="Google Shape;310;p31"/>
          <p:cNvGrpSpPr/>
          <p:nvPr/>
        </p:nvGrpSpPr>
        <p:grpSpPr>
          <a:xfrm>
            <a:off x="1643743" y="2383971"/>
            <a:ext cx="5148943" cy="1360715"/>
            <a:chOff x="1643743" y="2383971"/>
            <a:chExt cx="5148943" cy="1360715"/>
          </a:xfrm>
        </p:grpSpPr>
        <p:sp>
          <p:nvSpPr>
            <p:cNvPr id="311" name="Google Shape;311;p31"/>
            <p:cNvSpPr/>
            <p:nvPr/>
          </p:nvSpPr>
          <p:spPr>
            <a:xfrm>
              <a:off x="1643743" y="2383971"/>
              <a:ext cx="5148943" cy="1360715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2" name="Google Shape;312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6707" y="2539093"/>
              <a:ext cx="4705350" cy="104037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Write CFG for following languages:</a:t>
            </a:r>
            <a:endParaRPr/>
          </a:p>
        </p:txBody>
      </p:sp>
      <p:sp>
        <p:nvSpPr>
          <p:cNvPr id="318" name="Google Shape;31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L={ a</a:t>
            </a:r>
            <a:r>
              <a:rPr baseline="30000" lang="en-US"/>
              <a:t>i </a:t>
            </a:r>
            <a:r>
              <a:rPr lang="en-US"/>
              <a:t>b</a:t>
            </a:r>
            <a:r>
              <a:rPr baseline="30000" lang="en-US"/>
              <a:t>j</a:t>
            </a:r>
            <a:r>
              <a:rPr lang="en-US"/>
              <a:t> c</a:t>
            </a:r>
            <a:r>
              <a:rPr baseline="30000" lang="en-US"/>
              <a:t>k </a:t>
            </a:r>
            <a:r>
              <a:rPr lang="en-US"/>
              <a:t> | i=j+k, I,j,k ≥ 0}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L={ a</a:t>
            </a:r>
            <a:r>
              <a:rPr baseline="30000" lang="en-US"/>
              <a:t>m+n </a:t>
            </a:r>
            <a:r>
              <a:rPr lang="en-US"/>
              <a:t>b</a:t>
            </a:r>
            <a:r>
              <a:rPr baseline="30000" lang="en-US"/>
              <a:t>m</a:t>
            </a:r>
            <a:r>
              <a:rPr lang="en-US"/>
              <a:t> c</a:t>
            </a:r>
            <a:r>
              <a:rPr baseline="30000" lang="en-US"/>
              <a:t>n </a:t>
            </a:r>
            <a:r>
              <a:rPr lang="en-US"/>
              <a:t> | n,m ≥ 0}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L={ 0</a:t>
            </a:r>
            <a:r>
              <a:rPr baseline="30000" lang="en-US"/>
              <a:t>m </a:t>
            </a:r>
            <a:r>
              <a:rPr lang="en-US"/>
              <a:t>1</a:t>
            </a:r>
            <a:r>
              <a:rPr baseline="30000" lang="en-US"/>
              <a:t>n</a:t>
            </a:r>
            <a:r>
              <a:rPr lang="en-US"/>
              <a:t> 0</a:t>
            </a:r>
            <a:r>
              <a:rPr baseline="30000" lang="en-US"/>
              <a:t>m+n </a:t>
            </a:r>
            <a:r>
              <a:rPr lang="en-US"/>
              <a:t> | n,m ≥ 0}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L={ a</a:t>
            </a:r>
            <a:r>
              <a:rPr baseline="30000" lang="en-US"/>
              <a:t>n </a:t>
            </a:r>
            <a:r>
              <a:rPr lang="en-US"/>
              <a:t>b</a:t>
            </a:r>
            <a:r>
              <a:rPr baseline="30000" lang="en-US"/>
              <a:t>m</a:t>
            </a:r>
            <a:r>
              <a:rPr lang="en-US"/>
              <a:t> a</a:t>
            </a:r>
            <a:r>
              <a:rPr baseline="30000" lang="en-US"/>
              <a:t>n </a:t>
            </a:r>
            <a:r>
              <a:rPr lang="en-US"/>
              <a:t> | n ≥ 0, m ≥ 1 }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L={ a</a:t>
            </a:r>
            <a:r>
              <a:rPr baseline="30000" lang="en-US"/>
              <a:t>n </a:t>
            </a:r>
            <a:r>
              <a:rPr lang="en-US"/>
              <a:t>b</a:t>
            </a:r>
            <a:r>
              <a:rPr baseline="30000" lang="en-US"/>
              <a:t>n</a:t>
            </a:r>
            <a:r>
              <a:rPr lang="en-US"/>
              <a:t> c</a:t>
            </a:r>
            <a:r>
              <a:rPr baseline="30000" lang="en-US"/>
              <a:t>m </a:t>
            </a:r>
            <a:r>
              <a:rPr lang="en-US"/>
              <a:t>d</a:t>
            </a:r>
            <a:r>
              <a:rPr baseline="30000" lang="en-US"/>
              <a:t>m </a:t>
            </a:r>
            <a:r>
              <a:rPr lang="en-US"/>
              <a:t> | n,m ≥ 1} U {a</a:t>
            </a:r>
            <a:r>
              <a:rPr baseline="30000" lang="en-US"/>
              <a:t>m </a:t>
            </a:r>
            <a:r>
              <a:rPr lang="en-US"/>
              <a:t>b</a:t>
            </a:r>
            <a:r>
              <a:rPr baseline="30000" lang="en-US"/>
              <a:t>n</a:t>
            </a:r>
            <a:r>
              <a:rPr lang="en-US"/>
              <a:t> c</a:t>
            </a:r>
            <a:r>
              <a:rPr baseline="30000" lang="en-US"/>
              <a:t>n </a:t>
            </a:r>
            <a:r>
              <a:rPr lang="en-US"/>
              <a:t>d</a:t>
            </a:r>
            <a:r>
              <a:rPr baseline="30000" lang="en-US"/>
              <a:t>m </a:t>
            </a:r>
            <a:r>
              <a:rPr lang="en-US"/>
              <a:t> | n,m ≥ 1} 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aseline="300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aseline="30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324" name="Google Shape;32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314" y="0"/>
            <a:ext cx="8392864" cy="487407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3"/>
          <p:cNvSpPr/>
          <p:nvPr/>
        </p:nvSpPr>
        <p:spPr>
          <a:xfrm>
            <a:off x="1611086" y="772886"/>
            <a:ext cx="1230085" cy="174171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1654629" y="1197429"/>
            <a:ext cx="3483428" cy="2286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1698171" y="1621971"/>
            <a:ext cx="1295400" cy="23948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3"/>
          <p:cNvSpPr/>
          <p:nvPr/>
        </p:nvSpPr>
        <p:spPr>
          <a:xfrm>
            <a:off x="1698171" y="2090057"/>
            <a:ext cx="3069772" cy="2286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1709057" y="2547257"/>
            <a:ext cx="3004457" cy="23948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1709057" y="3004457"/>
            <a:ext cx="3004457" cy="26125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1654629" y="3450771"/>
            <a:ext cx="5954485" cy="28302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1698171" y="4147457"/>
            <a:ext cx="6106886" cy="28302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1665514" y="4626429"/>
            <a:ext cx="5072743" cy="250372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339" name="Google Shape;33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314" y="0"/>
            <a:ext cx="8392864" cy="4874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Context Free Grammar</a:t>
            </a:r>
            <a:endParaRPr/>
          </a:p>
        </p:txBody>
      </p:sp>
      <p:sp>
        <p:nvSpPr>
          <p:cNvPr id="74" name="Google Shape;74;p4"/>
          <p:cNvSpPr txBox="1"/>
          <p:nvPr>
            <p:ph idx="1" type="body"/>
          </p:nvPr>
        </p:nvSpPr>
        <p:spPr>
          <a:xfrm>
            <a:off x="344357" y="1000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Informally, a CFG consists of: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A set of replacement </a:t>
            </a:r>
            <a:r>
              <a:rPr i="1" lang="en-US" sz="1600"/>
              <a:t>rules</a:t>
            </a:r>
            <a:r>
              <a:rPr lang="en-US" sz="1600"/>
              <a:t>, each having a </a:t>
            </a:r>
            <a:r>
              <a:rPr lang="en-US" sz="1600">
                <a:solidFill>
                  <a:srgbClr val="000099"/>
                </a:solidFill>
              </a:rPr>
              <a:t>Left-Hand Side (LHS) </a:t>
            </a:r>
            <a:r>
              <a:rPr lang="en-US" sz="1600"/>
              <a:t>and a </a:t>
            </a:r>
            <a:r>
              <a:rPr lang="en-US" sz="1600">
                <a:solidFill>
                  <a:srgbClr val="000099"/>
                </a:solidFill>
              </a:rPr>
              <a:t>Right-Hand Side (RHS).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Two types of symbols; </a:t>
            </a:r>
            <a:r>
              <a:rPr i="1" lang="en-US" sz="1600">
                <a:solidFill>
                  <a:srgbClr val="000099"/>
                </a:solidFill>
              </a:rPr>
              <a:t>variables</a:t>
            </a:r>
            <a:r>
              <a:rPr lang="en-US" sz="1600">
                <a:solidFill>
                  <a:srgbClr val="000099"/>
                </a:solidFill>
              </a:rPr>
              <a:t> /Non Terminals </a:t>
            </a:r>
            <a:r>
              <a:rPr lang="en-US" sz="1600">
                <a:solidFill>
                  <a:schemeClr val="dk1"/>
                </a:solidFill>
              </a:rPr>
              <a:t>and</a:t>
            </a:r>
            <a:r>
              <a:rPr lang="en-US" sz="1600">
                <a:solidFill>
                  <a:srgbClr val="000099"/>
                </a:solidFill>
              </a:rPr>
              <a:t> </a:t>
            </a:r>
            <a:r>
              <a:rPr i="1" lang="en-US" sz="1600">
                <a:solidFill>
                  <a:srgbClr val="000099"/>
                </a:solidFill>
              </a:rPr>
              <a:t>terminals</a:t>
            </a:r>
            <a:r>
              <a:rPr lang="en-US" sz="1600"/>
              <a:t>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 sz="1600">
                <a:solidFill>
                  <a:srgbClr val="000099"/>
                </a:solidFill>
              </a:rPr>
              <a:t>LHS </a:t>
            </a:r>
            <a:r>
              <a:rPr lang="en-US" sz="1600"/>
              <a:t>of each rule is a </a:t>
            </a:r>
            <a:r>
              <a:rPr i="1" lang="en-US" sz="1600">
                <a:solidFill>
                  <a:srgbClr val="000099"/>
                </a:solidFill>
              </a:rPr>
              <a:t>single</a:t>
            </a:r>
            <a:r>
              <a:rPr lang="en-US" sz="1600">
                <a:solidFill>
                  <a:srgbClr val="000099"/>
                </a:solidFill>
              </a:rPr>
              <a:t> variable </a:t>
            </a:r>
            <a:r>
              <a:rPr lang="en-US" sz="1600"/>
              <a:t>(no terminals).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 sz="1600">
                <a:solidFill>
                  <a:srgbClr val="000099"/>
                </a:solidFill>
              </a:rPr>
              <a:t>RHS</a:t>
            </a:r>
            <a:r>
              <a:rPr lang="en-US" sz="1600"/>
              <a:t> of each rule is a </a:t>
            </a:r>
            <a:r>
              <a:rPr lang="en-US" sz="1600">
                <a:solidFill>
                  <a:srgbClr val="000099"/>
                </a:solidFill>
              </a:rPr>
              <a:t>string of </a:t>
            </a:r>
            <a:r>
              <a:rPr i="1" lang="en-US" sz="1600">
                <a:solidFill>
                  <a:srgbClr val="000099"/>
                </a:solidFill>
              </a:rPr>
              <a:t>zero or more</a:t>
            </a:r>
            <a:r>
              <a:rPr lang="en-US" sz="1600">
                <a:solidFill>
                  <a:srgbClr val="000099"/>
                </a:solidFill>
              </a:rPr>
              <a:t> variables </a:t>
            </a:r>
            <a:r>
              <a:rPr lang="en-US" sz="1600"/>
              <a:t>and terminals.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Context Free Grammar</a:t>
            </a:r>
            <a:endParaRPr/>
          </a:p>
        </p:txBody>
      </p:sp>
      <p:sp>
        <p:nvSpPr>
          <p:cNvPr id="80" name="Google Shape;8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Formally, a </a:t>
            </a:r>
            <a:r>
              <a:rPr lang="en-US" sz="1400" u="sng"/>
              <a:t>Context-Free Grammar</a:t>
            </a:r>
            <a:r>
              <a:rPr lang="en-US" sz="1400"/>
              <a:t> (CFG) is a 4-tuple: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</a:t>
            </a:r>
            <a:r>
              <a:rPr lang="en-US" sz="1400">
                <a:solidFill>
                  <a:srgbClr val="000099"/>
                </a:solidFill>
              </a:rPr>
              <a:t>G = (V, T, P, 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</a:t>
            </a:r>
            <a:r>
              <a:rPr lang="en-US" sz="1400">
                <a:solidFill>
                  <a:srgbClr val="000099"/>
                </a:solidFill>
              </a:rPr>
              <a:t>V	-</a:t>
            </a:r>
            <a:r>
              <a:rPr lang="en-US" sz="1400"/>
              <a:t>	A finite set of variables or </a:t>
            </a:r>
            <a:r>
              <a:rPr i="1" lang="en-US" sz="1400"/>
              <a:t>non-terminals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</a:t>
            </a:r>
            <a:r>
              <a:rPr lang="en-US" sz="1400">
                <a:solidFill>
                  <a:srgbClr val="000099"/>
                </a:solidFill>
              </a:rPr>
              <a:t>T	</a:t>
            </a:r>
            <a:r>
              <a:rPr lang="en-US" sz="1400"/>
              <a:t>-	A finite set of </a:t>
            </a:r>
            <a:r>
              <a:rPr i="1" lang="en-US" sz="1400"/>
              <a:t>terminals</a:t>
            </a:r>
            <a:r>
              <a:rPr lang="en-US" sz="1400"/>
              <a:t> (</a:t>
            </a:r>
            <a:r>
              <a:rPr i="1" lang="en-US" sz="1400"/>
              <a:t>V</a:t>
            </a:r>
            <a:r>
              <a:rPr lang="en-US" sz="1400"/>
              <a:t> and </a:t>
            </a:r>
            <a:r>
              <a:rPr i="1" lang="en-US" sz="1400"/>
              <a:t>T</a:t>
            </a:r>
            <a:r>
              <a:rPr lang="en-US" sz="1400"/>
              <a:t> do not intersect: </a:t>
            </a:r>
            <a:r>
              <a:rPr i="1" lang="en-US" sz="1400">
                <a:solidFill>
                  <a:srgbClr val="FF0000"/>
                </a:solidFill>
              </a:rPr>
              <a:t>do not use same symbols</a:t>
            </a:r>
            <a:r>
              <a:rPr lang="en-US" sz="1400"/>
              <a:t>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			This is our ∑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</a:t>
            </a:r>
            <a:r>
              <a:rPr lang="en-US" sz="1400">
                <a:solidFill>
                  <a:srgbClr val="000099"/>
                </a:solidFill>
              </a:rPr>
              <a:t>P	-</a:t>
            </a:r>
            <a:r>
              <a:rPr lang="en-US" sz="1400"/>
              <a:t>	A finite set of </a:t>
            </a:r>
            <a:r>
              <a:rPr i="1" lang="en-US" sz="1400"/>
              <a:t>productions</a:t>
            </a:r>
            <a:r>
              <a:rPr lang="en-US" sz="1400"/>
              <a:t>, each of the form A –&gt; α, where </a:t>
            </a:r>
            <a:r>
              <a:rPr i="1" lang="en-US" sz="1400"/>
              <a:t>A</a:t>
            </a:r>
            <a:r>
              <a:rPr lang="en-US" sz="1400"/>
              <a:t> is in </a:t>
            </a:r>
            <a:r>
              <a:rPr i="1" lang="en-US" sz="1400"/>
              <a:t>V</a:t>
            </a:r>
            <a:r>
              <a:rPr lang="en-US" sz="1400"/>
              <a:t> and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		α	is in (V </a:t>
            </a:r>
            <a:r>
              <a:rPr b="1" lang="en-US" sz="1400"/>
              <a:t>∪</a:t>
            </a:r>
            <a:r>
              <a:rPr lang="en-US" sz="1400"/>
              <a:t> T)*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		Note that </a:t>
            </a:r>
            <a:r>
              <a:rPr i="1" lang="en-US" sz="1400"/>
              <a:t>α</a:t>
            </a:r>
            <a:r>
              <a:rPr lang="en-US" sz="1400"/>
              <a:t> may be </a:t>
            </a:r>
            <a:r>
              <a:rPr i="1" lang="en-US" sz="1400"/>
              <a:t>ε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</a:t>
            </a:r>
            <a:r>
              <a:rPr lang="en-US" sz="1400">
                <a:solidFill>
                  <a:srgbClr val="000099"/>
                </a:solidFill>
              </a:rPr>
              <a:t>S</a:t>
            </a:r>
            <a:r>
              <a:rPr lang="en-US" sz="1400"/>
              <a:t>	-	A starting non-terminal (</a:t>
            </a:r>
            <a:r>
              <a:rPr i="1" lang="en-US" sz="1400"/>
              <a:t>S</a:t>
            </a:r>
            <a:r>
              <a:rPr lang="en-US" sz="1400"/>
              <a:t> is in </a:t>
            </a:r>
            <a:r>
              <a:rPr i="1" lang="en-US" sz="1400"/>
              <a:t>V</a:t>
            </a:r>
            <a:r>
              <a:rPr lang="en-US" sz="1400"/>
              <a:t>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6" name="Google Shape;8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898" y="-41455"/>
            <a:ext cx="8441473" cy="10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017725"/>
            <a:ext cx="2583180" cy="59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" y="1777680"/>
            <a:ext cx="4800600" cy="5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455313"/>
            <a:ext cx="4914900" cy="679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9623" y="4260140"/>
            <a:ext cx="3557118" cy="438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14900" y="1777681"/>
            <a:ext cx="3895725" cy="159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5772" y="3484165"/>
            <a:ext cx="3816668" cy="67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/>
          <p:nvPr>
            <p:ph idx="4294967295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7"/>
          <p:cNvSpPr txBox="1"/>
          <p:nvPr>
            <p:ph idx="1" type="body"/>
          </p:nvPr>
        </p:nvSpPr>
        <p:spPr>
          <a:xfrm>
            <a:off x="664028" y="0"/>
            <a:ext cx="7772400" cy="460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400"/>
              <a:t>Describe the language generated by following CFG.</a:t>
            </a:r>
            <a:endParaRPr sz="14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      G = ({A, B, C, S}, {a, b, c}, P, S)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4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P: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(1)		S –&gt; ABC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(2)		A –&gt; aA						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                (3)		A –&gt; ε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(4) 	B –&gt; bB				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(5) 	B –&gt; ε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(6) 	C –&gt; cC				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(7) 	C –&gt; ε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/>
          <p:nvPr>
            <p:ph idx="4294967295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8"/>
          <p:cNvSpPr txBox="1"/>
          <p:nvPr>
            <p:ph idx="1" type="body"/>
          </p:nvPr>
        </p:nvSpPr>
        <p:spPr>
          <a:xfrm>
            <a:off x="664028" y="0"/>
            <a:ext cx="7772400" cy="460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400"/>
              <a:t>Example CFG for </a:t>
            </a:r>
            <a:r>
              <a:rPr lang="en-US" sz="1400"/>
              <a:t>?</a:t>
            </a:r>
            <a:r>
              <a:rPr b="1" lang="en-US" sz="1400"/>
              <a:t>: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G = ({A, B, C, S}, {a, b, c}, P, S)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4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P: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(1)		S –&gt; ABC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(2)		A –&gt; aA				A –&gt; aA | ε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(3)		A –&gt; ε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(4) 	B –&gt; bB				B –&gt; bB | ε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(5) 	B –&gt; ε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(6) 	C –&gt; cC				C –&gt; cC | ε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(7) 	C –&gt; ε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4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400"/>
              <a:t>Example Derivations: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S	=&gt; ABC				(1)						S	=&gt; ABC			(1)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	=&gt; BC				(3)							=&gt; aABC		(2)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	=&gt;	C					(5)							=&gt; aaABC		(2)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	=&gt; ε					(7)							=&gt; aaBC			(3)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														=&gt; aabBC		(4)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														=&gt; aabC			(5)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														=&gt; aabcC		(6)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400"/>
              <a:t>																=&gt; aabc			(7)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4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400">
                <a:solidFill>
                  <a:schemeClr val="dk1"/>
                </a:solidFill>
              </a:rPr>
              <a:t>Note that G generates the language </a:t>
            </a:r>
            <a:r>
              <a:rPr b="1" lang="en-US" sz="1600">
                <a:solidFill>
                  <a:srgbClr val="000099"/>
                </a:solidFill>
              </a:rPr>
              <a:t>a*b*c*                                   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286" y="312964"/>
            <a:ext cx="8131362" cy="1374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SAI</dc:creator>
</cp:coreProperties>
</file>